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6"/>
  </p:notesMasterIdLst>
  <p:sldIdLst>
    <p:sldId id="277" r:id="rId3"/>
    <p:sldId id="258" r:id="rId4"/>
    <p:sldId id="278" r:id="rId5"/>
  </p:sldIdLst>
  <p:sldSz cx="9144000" cy="6858000" type="screen4x3"/>
  <p:notesSz cx="6858000" cy="9144000"/>
  <p:embeddedFontLst>
    <p:embeddedFont>
      <p:font typeface="Georgia" pitchFamily="18" charset="0"/>
      <p:regular r:id="rId7"/>
      <p:bold r:id="rId8"/>
      <p:italic r:id="rId9"/>
      <p:boldItalic r:id="rId10"/>
    </p:embeddedFont>
    <p:embeddedFont>
      <p:font typeface="Wingdings 2" pitchFamily="18" charset="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微軟正黑體" pitchFamily="34" charset="-120"/>
      <p:regular r:id="rId16"/>
      <p:bold r:id="rId17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  <p14:sldId id="278"/>
          </p14:sldIdLst>
        </p14:section>
        <p14:section name="製作您的簡報" id="{16378913-E5ED-4281-BAF5-F1F938CB0BED}">
          <p14:sldIdLst/>
        </p14:section>
        <p14:section name="豐富您的簡報" id="{E2D565D1-BA5E-44E6-A40E-50A644912248}">
          <p14:sldIdLst/>
        </p14:section>
        <p14:section name="傳遞您的簡報" id="{71D59651-8EFA-4415-9623-98B4C4A8699C}">
          <p14:sldIdLst/>
        </p14:section>
        <p14:section name="還有更多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95" d="100"/>
          <a:sy n="95" d="100"/>
        </p:scale>
        <p:origin x="-7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5449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/>
              <a:pPr/>
              <a:t>3</a:t>
            </a:fld>
            <a:endParaRPr 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4500" b="0" dirty="0">
                <a:latin typeface="微軟正黑體" pitchFamily="34" charset="-120"/>
                <a:ea typeface="微軟正黑體" pitchFamily="34" charset="-120"/>
              </a:rPr>
              <a:t>分析內外部價值鏈及資訊流</a:t>
            </a:r>
            <a:endParaRPr lang="zh-TW" sz="4500" b="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分析內外部價值鏈及資訊流</a:t>
            </a:r>
            <a:endParaRPr 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29" y="1171545"/>
            <a:ext cx="797393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永慶房仲網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總經理鄭明嬌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表示，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前幾年一步步紮實地建立各項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化服務工具，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2004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年更將所有服務系統匯整為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「房仲數位整合平台」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外部網路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上：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11573" y="2414310"/>
            <a:ext cx="2159760" cy="2708434"/>
            <a:chOff x="710820" y="1557456"/>
            <a:chExt cx="215976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0820" y="2699434"/>
              <a:ext cx="21597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永慶</a:t>
              </a:r>
              <a:r>
                <a:rPr lang="zh-TW" altLang="en-US" sz="3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租屋網</a:t>
              </a:r>
              <a:endParaRPr lang="zh-TW" sz="3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2014656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dirty="0"/>
                <a:t>       </a:t>
              </a:r>
            </a:p>
          </p:txBody>
        </p:sp>
      </p:grpSp>
      <p:grpSp>
        <p:nvGrpSpPr>
          <p:cNvPr id="31" name="Group 25"/>
          <p:cNvGrpSpPr/>
          <p:nvPr/>
        </p:nvGrpSpPr>
        <p:grpSpPr>
          <a:xfrm>
            <a:off x="4644116" y="3223832"/>
            <a:ext cx="2057400" cy="2708434"/>
            <a:chOff x="762000" y="1557456"/>
            <a:chExt cx="2057400" cy="2708434"/>
          </a:xfrm>
        </p:grpSpPr>
        <p:sp>
          <p:nvSpPr>
            <p:cNvPr id="32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網路</a:t>
              </a:r>
              <a:r>
                <a:rPr lang="zh-TW" altLang="en-US" sz="30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開店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Oval 18"/>
            <p:cNvSpPr/>
            <p:nvPr/>
          </p:nvSpPr>
          <p:spPr>
            <a:xfrm>
              <a:off x="1012428" y="206181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sp>
        <p:nvSpPr>
          <p:cNvPr id="51" name="日期版面配置區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03/30/2011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pSp>
        <p:nvGrpSpPr>
          <p:cNvPr id="60" name="Group 25"/>
          <p:cNvGrpSpPr/>
          <p:nvPr/>
        </p:nvGrpSpPr>
        <p:grpSpPr>
          <a:xfrm>
            <a:off x="2631140" y="2733194"/>
            <a:ext cx="2057400" cy="2708434"/>
            <a:chOff x="762000" y="1557456"/>
            <a:chExt cx="2057400" cy="2708434"/>
          </a:xfrm>
        </p:grpSpPr>
        <p:sp>
          <p:nvSpPr>
            <p:cNvPr id="6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3" name="TextBox 12"/>
            <p:cNvSpPr txBox="1"/>
            <p:nvPr/>
          </p:nvSpPr>
          <p:spPr>
            <a:xfrm>
              <a:off x="823416" y="2666898"/>
              <a:ext cx="1931160" cy="91993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個人化</a:t>
              </a:r>
              <a:endParaRPr lang="en-US" altLang="zh-TW" sz="30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互動服務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4" name="Oval 18"/>
            <p:cNvSpPr/>
            <p:nvPr/>
          </p:nvSpPr>
          <p:spPr>
            <a:xfrm>
              <a:off x="1012428" y="206181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41" name="Group 25"/>
          <p:cNvGrpSpPr/>
          <p:nvPr/>
        </p:nvGrpSpPr>
        <p:grpSpPr>
          <a:xfrm>
            <a:off x="6697123" y="3653899"/>
            <a:ext cx="2057400" cy="2708434"/>
            <a:chOff x="762000" y="1557456"/>
            <a:chExt cx="2057400" cy="2708434"/>
          </a:xfrm>
        </p:grpSpPr>
        <p:sp>
          <p:nvSpPr>
            <p:cNvPr id="42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4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影</a:t>
              </a:r>
              <a:r>
                <a:rPr lang="zh-TW" altLang="en-US" sz="30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音看屋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Oval 18"/>
            <p:cNvSpPr/>
            <p:nvPr/>
          </p:nvSpPr>
          <p:spPr>
            <a:xfrm>
              <a:off x="1012428" y="206181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分析內外部價值鏈及資訊流</a:t>
            </a:r>
            <a:endParaRPr 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29" y="1171545"/>
            <a:ext cx="797393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內部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上：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51" name="日期版面配置區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03/30/2011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  <p:grpSp>
        <p:nvGrpSpPr>
          <p:cNvPr id="27" name="Group 23"/>
          <p:cNvGrpSpPr/>
          <p:nvPr/>
        </p:nvGrpSpPr>
        <p:grpSpPr>
          <a:xfrm>
            <a:off x="1411311" y="1445954"/>
            <a:ext cx="2057400" cy="2708434"/>
            <a:chOff x="6324600" y="1587511"/>
            <a:chExt cx="2057400" cy="2708434"/>
          </a:xfrm>
        </p:grpSpPr>
        <p:sp>
          <p:nvSpPr>
            <p:cNvPr id="28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dirty="0"/>
                <a:t>             </a:t>
              </a:r>
            </a:p>
          </p:txBody>
        </p:sp>
        <p:sp>
          <p:nvSpPr>
            <p:cNvPr id="29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房屋</a:t>
              </a:r>
              <a:endParaRPr lang="en-US" alt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管理</a:t>
              </a: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系統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37" name="Group 23"/>
          <p:cNvGrpSpPr/>
          <p:nvPr/>
        </p:nvGrpSpPr>
        <p:grpSpPr>
          <a:xfrm>
            <a:off x="3520998" y="1391648"/>
            <a:ext cx="2057400" cy="2708434"/>
            <a:chOff x="6324600" y="1587511"/>
            <a:chExt cx="2057400" cy="2708434"/>
          </a:xfrm>
        </p:grpSpPr>
        <p:sp>
          <p:nvSpPr>
            <p:cNvPr id="38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39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企業</a:t>
              </a:r>
              <a:endParaRPr lang="en-US" altLang="zh-TW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管理</a:t>
              </a: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系統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47" name="Group 23"/>
          <p:cNvGrpSpPr/>
          <p:nvPr/>
        </p:nvGrpSpPr>
        <p:grpSpPr>
          <a:xfrm>
            <a:off x="5698347" y="1446556"/>
            <a:ext cx="2057400" cy="2708434"/>
            <a:chOff x="6324600" y="1587511"/>
            <a:chExt cx="2057400" cy="2708434"/>
          </a:xfrm>
        </p:grpSpPr>
        <p:sp>
          <p:nvSpPr>
            <p:cNvPr id="48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49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50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PDA </a:t>
              </a:r>
              <a:endParaRPr lang="en-US" altLang="zh-TW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數位</a:t>
              </a: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經紀人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54" name="Group 23"/>
          <p:cNvGrpSpPr/>
          <p:nvPr/>
        </p:nvGrpSpPr>
        <p:grpSpPr>
          <a:xfrm>
            <a:off x="2285924" y="3346800"/>
            <a:ext cx="2057400" cy="2708434"/>
            <a:chOff x="6324600" y="1587511"/>
            <a:chExt cx="2057400" cy="2708434"/>
          </a:xfrm>
        </p:grpSpPr>
        <p:sp>
          <p:nvSpPr>
            <p:cNvPr id="5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56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7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手機</a:t>
              </a:r>
              <a:endParaRPr lang="en-US" altLang="zh-TW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行動</a:t>
              </a: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看屋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59" name="Group 23"/>
          <p:cNvGrpSpPr/>
          <p:nvPr/>
        </p:nvGrpSpPr>
        <p:grpSpPr>
          <a:xfrm>
            <a:off x="4606227" y="3352800"/>
            <a:ext cx="2057400" cy="2708434"/>
            <a:chOff x="6324600" y="1587511"/>
            <a:chExt cx="2057400" cy="2708434"/>
          </a:xfrm>
        </p:grpSpPr>
        <p:sp>
          <p:nvSpPr>
            <p:cNvPr id="6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5</a:t>
              </a:r>
              <a:endParaRPr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7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手機</a:t>
              </a: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簡訊</a:t>
              </a:r>
              <a:endParaRPr lang="en-US" altLang="zh-TW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即時</a:t>
              </a: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通知</a:t>
              </a:r>
            </a:p>
          </p:txBody>
        </p:sp>
        <p:sp>
          <p:nvSpPr>
            <p:cNvPr id="68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46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如螢幕大小 (4:3)</PresentationFormat>
  <Paragraphs>66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Arial</vt:lpstr>
      <vt:lpstr>新細明體</vt:lpstr>
      <vt:lpstr>Georgia</vt:lpstr>
      <vt:lpstr>Wingdings 2</vt:lpstr>
      <vt:lpstr>Calibri</vt:lpstr>
      <vt:lpstr>微軟正黑體</vt:lpstr>
      <vt:lpstr>Introducing PowerPoint 2010</vt:lpstr>
      <vt:lpstr>分析內外部價值鏈及資訊流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2011-03-31T01:57:20Z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